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332" r:id="rId4"/>
    <p:sldId id="322" r:id="rId5"/>
    <p:sldId id="323" r:id="rId6"/>
    <p:sldId id="327" r:id="rId7"/>
    <p:sldId id="326" r:id="rId8"/>
    <p:sldId id="333" r:id="rId9"/>
    <p:sldId id="330" r:id="rId10"/>
    <p:sldId id="336" r:id="rId11"/>
    <p:sldId id="331" r:id="rId12"/>
    <p:sldId id="334" r:id="rId13"/>
    <p:sldId id="335" r:id="rId14"/>
    <p:sldId id="325" r:id="rId15"/>
    <p:sldId id="328" r:id="rId16"/>
    <p:sldId id="321" r:id="rId17"/>
    <p:sldId id="320" r:id="rId18"/>
    <p:sldId id="260" r:id="rId19"/>
    <p:sldId id="262" r:id="rId20"/>
    <p:sldId id="306" r:id="rId21"/>
    <p:sldId id="259" r:id="rId22"/>
    <p:sldId id="287" r:id="rId23"/>
    <p:sldId id="279" r:id="rId24"/>
    <p:sldId id="258" r:id="rId25"/>
    <p:sldId id="317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88" d="100"/>
          <a:sy n="88" d="100"/>
        </p:scale>
        <p:origin x="-31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 cap="all" baseline="0">
          <a:solidFill>
            <a:schemeClr val="tx1"/>
          </a:solidFill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loffice.eu/jhep/contest/website/see_photos.html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62745"/>
            <a:ext cx="3095625" cy="188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49375"/>
            <a:ext cx="7924800" cy="1470025"/>
          </a:xfrm>
        </p:spPr>
        <p:txBody>
          <a:bodyPr/>
          <a:lstStyle/>
          <a:p>
            <a:pPr algn="l"/>
            <a:r>
              <a:rPr lang="de-DE" sz="2400" cap="none" dirty="0" smtClean="0"/>
              <a:t>From Hepatocytes to Whole Liver </a:t>
            </a:r>
            <a:r>
              <a:rPr lang="de-DE" sz="2400" cap="none" dirty="0"/>
              <a:t>F</a:t>
            </a:r>
            <a:r>
              <a:rPr lang="de-DE" sz="2400" cap="none" dirty="0" smtClean="0"/>
              <a:t>unction:</a:t>
            </a:r>
            <a:br>
              <a:rPr lang="de-DE" sz="2400" cap="none" dirty="0" smtClean="0"/>
            </a:br>
            <a:r>
              <a:rPr lang="de-DE" sz="2400" cap="none" dirty="0" smtClean="0"/>
              <a:t>A Multi-scale Model of Human Galactose Metabolism</a:t>
            </a:r>
            <a:br>
              <a:rPr lang="de-DE" sz="2400" cap="none" dirty="0" smtClean="0"/>
            </a:br>
            <a:r>
              <a:rPr lang="de-DE" sz="1800" b="0" i="1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König M. &amp; Holzhütter HG.</a:t>
            </a:r>
            <a:endParaRPr lang="en-US" sz="1800" b="0" i="1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074" name="Picture 2" descr="Virtual Liv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29790"/>
            <a:ext cx="1169544" cy="44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mbf.de/_img/common/bmbf_logo_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829790"/>
            <a:ext cx="1156607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rite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829790"/>
            <a:ext cx="1143000" cy="42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98" y="4870085"/>
            <a:ext cx="4267200" cy="200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31" y="2574245"/>
            <a:ext cx="3504024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-Up Arrow 7"/>
          <p:cNvSpPr/>
          <p:nvPr/>
        </p:nvSpPr>
        <p:spPr>
          <a:xfrm>
            <a:off x="6541644" y="4870085"/>
            <a:ext cx="838200" cy="838200"/>
          </a:xfrm>
          <a:prstGeom prst="left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Left-Up Arrow 14"/>
          <p:cNvSpPr/>
          <p:nvPr/>
        </p:nvSpPr>
        <p:spPr>
          <a:xfrm rot="5400000">
            <a:off x="914400" y="4870085"/>
            <a:ext cx="838200" cy="838200"/>
          </a:xfrm>
          <a:prstGeom prst="left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 Hairball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4525963"/>
          </a:xfrm>
        </p:spPr>
        <p:txBody>
          <a:bodyPr/>
          <a:lstStyle/>
          <a:p>
            <a:r>
              <a:rPr lang="de-DE" dirty="0" smtClean="0"/>
              <a:t>~4000 species &amp; ~4000 reactions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19200"/>
            <a:ext cx="4953000" cy="554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3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6" y="1371600"/>
            <a:ext cx="3352800" cy="483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506" y="1524000"/>
            <a:ext cx="44291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l"/>
            <a:r>
              <a:rPr lang="de-DE" sz="3200" dirty="0" smtClean="0"/>
              <a:t>Multiple-Indicator Dilution </a:t>
            </a:r>
            <a:r>
              <a:rPr lang="de-DE" sz="3200" dirty="0" smtClean="0"/>
              <a:t>Simulation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019800" y="633626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 [s]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71" y="1143000"/>
            <a:ext cx="3197506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29400" y="3581400"/>
            <a:ext cx="1245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periportal</a:t>
            </a:r>
          </a:p>
          <a:p>
            <a:r>
              <a:rPr lang="de-DE" b="1" dirty="0" smtClean="0">
                <a:solidFill>
                  <a:srgbClr val="6600FF"/>
                </a:solidFill>
              </a:rPr>
              <a:t>perivenous</a:t>
            </a:r>
            <a:endParaRPr lang="en-US" b="1" dirty="0">
              <a:solidFill>
                <a:srgbClr val="66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7257" y="2699657"/>
            <a:ext cx="2573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WATER: varying exchange</a:t>
            </a:r>
          </a:p>
          <a:p>
            <a:r>
              <a:rPr lang="de-DE" dirty="0" smtClean="0"/>
              <a:t>rates with hepatocytes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4227731"/>
            <a:ext cx="1245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periportal</a:t>
            </a:r>
          </a:p>
          <a:p>
            <a:r>
              <a:rPr lang="de-DE" b="1" dirty="0" smtClean="0">
                <a:solidFill>
                  <a:srgbClr val="6600FF"/>
                </a:solidFill>
              </a:rPr>
              <a:t>perivenous</a:t>
            </a:r>
            <a:endParaRPr lang="en-US" b="1" dirty="0">
              <a:solidFill>
                <a:srgbClr val="66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7800" y="633626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 [s]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09688" y="4043065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/>
              <a:t>RBC</a:t>
            </a: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43310" y="4874062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/>
              <a:t>ALBUMIN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161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28"/>
            <a:ext cx="8229600" cy="1143000"/>
          </a:xfrm>
        </p:spPr>
        <p:txBody>
          <a:bodyPr/>
          <a:lstStyle/>
          <a:p>
            <a:r>
              <a:rPr lang="de-DE" dirty="0" smtClean="0"/>
              <a:t>Work in Progress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676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981"/>
            <a:ext cx="2957041" cy="306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3" y="940262"/>
            <a:ext cx="3975362" cy="347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67200"/>
            <a:ext cx="3383555" cy="243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47244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TODO: Improving Integration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generation of optimized C++ code for solver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Organ-scale – </a:t>
            </a:r>
            <a:br>
              <a:rPr lang="de-DE" dirty="0" smtClean="0"/>
            </a:br>
            <a:r>
              <a:rPr lang="de-DE" dirty="0" smtClean="0"/>
              <a:t>Whole Liver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86"/>
            <a:ext cx="8229600" cy="1143000"/>
          </a:xfrm>
        </p:spPr>
        <p:txBody>
          <a:bodyPr/>
          <a:lstStyle/>
          <a:p>
            <a:pPr algn="l"/>
            <a:r>
              <a:rPr lang="de-DE" dirty="0" smtClean="0"/>
              <a:t>Organ-Scale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520" y="1934584"/>
            <a:ext cx="3837879" cy="342900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whole </a:t>
            </a:r>
            <a:r>
              <a:rPr lang="en-GB" sz="1800" dirty="0"/>
              <a:t>liver </a:t>
            </a:r>
            <a:r>
              <a:rPr lang="en-GB" sz="1800" dirty="0" smtClean="0"/>
              <a:t>modelled </a:t>
            </a:r>
            <a:r>
              <a:rPr lang="en-GB" sz="1800" dirty="0"/>
              <a:t>by integrating </a:t>
            </a:r>
            <a:r>
              <a:rPr lang="en-GB" sz="1800" dirty="0" smtClean="0"/>
              <a:t>heterogeneous </a:t>
            </a:r>
            <a:r>
              <a:rPr lang="en-GB" sz="1800" dirty="0"/>
              <a:t>contribution </a:t>
            </a:r>
            <a:r>
              <a:rPr lang="en-GB" sz="1800" dirty="0" smtClean="0"/>
              <a:t>of sinusoidal units </a:t>
            </a:r>
            <a:r>
              <a:rPr lang="en-GB" sz="1800" dirty="0"/>
              <a:t>differing in </a:t>
            </a:r>
            <a:r>
              <a:rPr lang="en-GB" sz="1800" dirty="0" smtClean="0"/>
              <a:t>blood-flow and </a:t>
            </a:r>
            <a:r>
              <a:rPr lang="en-GB" sz="1800" dirty="0"/>
              <a:t>tissue-architecture</a:t>
            </a:r>
            <a:endParaRPr lang="en-US" sz="18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7" y="1034681"/>
            <a:ext cx="4615729" cy="270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49" y="4038600"/>
            <a:ext cx="4100374" cy="264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86600" y="6467679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 [s]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3255" y="4155343"/>
            <a:ext cx="238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Variation of blood flow</a:t>
            </a:r>
            <a:endParaRPr lang="en-US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14" y="304800"/>
            <a:ext cx="5083629" cy="158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60775"/>
            <a:ext cx="2941854" cy="249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86000" y="4163989"/>
            <a:ext cx="2316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Variation of sinusoidal</a:t>
            </a:r>
          </a:p>
          <a:p>
            <a:r>
              <a:rPr lang="de-DE" b="1" dirty="0" smtClean="0"/>
              <a:t>length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32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 in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00400"/>
            <a:ext cx="6096000" cy="35052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Calculation of distributions of sinusoidal </a:t>
            </a:r>
            <a:r>
              <a:rPr lang="de-DE" dirty="0" smtClean="0"/>
              <a:t>units</a:t>
            </a:r>
          </a:p>
          <a:p>
            <a:pPr lvl="1"/>
            <a:r>
              <a:rPr lang="de-DE" dirty="0" smtClean="0"/>
              <a:t>optimized C++ integration routines</a:t>
            </a:r>
          </a:p>
          <a:p>
            <a:pPr lvl="1"/>
            <a:r>
              <a:rPr lang="de-DE" dirty="0" smtClean="0"/>
              <a:t>parallelization &amp; integration</a:t>
            </a:r>
            <a:endParaRPr lang="de-DE" dirty="0" smtClean="0"/>
          </a:p>
          <a:p>
            <a:r>
              <a:rPr lang="de-DE" dirty="0" smtClean="0"/>
              <a:t>Simulations of alterations</a:t>
            </a:r>
          </a:p>
          <a:p>
            <a:pPr lvl="1"/>
            <a:r>
              <a:rPr lang="de-DE" b="1" dirty="0" smtClean="0"/>
              <a:t>Galactosemias</a:t>
            </a:r>
          </a:p>
          <a:p>
            <a:pPr lvl="1"/>
            <a:r>
              <a:rPr lang="de-DE" b="1" dirty="0" smtClean="0"/>
              <a:t>homogeneous</a:t>
            </a:r>
          </a:p>
          <a:p>
            <a:pPr lvl="2"/>
            <a:r>
              <a:rPr lang="de-DE" dirty="0" smtClean="0"/>
              <a:t>changes in GEC during aging</a:t>
            </a:r>
          </a:p>
          <a:p>
            <a:pPr lvl="2"/>
            <a:r>
              <a:rPr lang="de-DE" dirty="0" smtClean="0"/>
              <a:t>changes in GEC dring CCL4 intoxication</a:t>
            </a:r>
          </a:p>
          <a:p>
            <a:pPr lvl="2"/>
            <a:r>
              <a:rPr lang="de-DE" dirty="0" smtClean="0"/>
              <a:t>changes in GEC during </a:t>
            </a:r>
          </a:p>
          <a:p>
            <a:pPr lvl="1"/>
            <a:r>
              <a:rPr lang="de-DE" b="1" dirty="0" smtClean="0"/>
              <a:t>heterogeneous</a:t>
            </a:r>
          </a:p>
          <a:p>
            <a:pPr lvl="2"/>
            <a:r>
              <a:rPr lang="de-DE" dirty="0" smtClean="0"/>
              <a:t>local perfusion inhomogenities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71600"/>
            <a:ext cx="830907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71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84" y="1981201"/>
            <a:ext cx="368193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 descr="http://www.meddean.luc.edu/lumen/MedEd/orfpath/images/fig0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439970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Sinusoid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3657600" cy="3522021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/>
              <a:t>principal vessels for exchange between blood and hepatocytes</a:t>
            </a:r>
          </a:p>
          <a:p>
            <a:r>
              <a:rPr lang="de-DE" dirty="0" smtClean="0"/>
              <a:t>~ 6-8µm diameter</a:t>
            </a:r>
          </a:p>
          <a:p>
            <a:r>
              <a:rPr lang="en-US" dirty="0" err="1" smtClean="0"/>
              <a:t>periportal</a:t>
            </a:r>
            <a:r>
              <a:rPr lang="en-US" dirty="0" smtClean="0"/>
              <a:t> sinusoids are </a:t>
            </a:r>
            <a:r>
              <a:rPr lang="en-US" dirty="0"/>
              <a:t>narrower and more tortuous than the wider and straighter central </a:t>
            </a:r>
            <a:r>
              <a:rPr lang="en-US" dirty="0" smtClean="0"/>
              <a:t>ones</a:t>
            </a:r>
            <a:endParaRPr lang="de-DE" dirty="0" smtClean="0"/>
          </a:p>
          <a:p>
            <a:r>
              <a:rPr lang="de-DE" dirty="0" smtClean="0"/>
              <a:t>Sinusoid network is heterogeneous</a:t>
            </a:r>
            <a:endParaRPr lang="de-DE" dirty="0"/>
          </a:p>
          <a:p>
            <a:pPr lvl="1"/>
            <a:r>
              <a:rPr lang="de-DE" b="1" dirty="0"/>
              <a:t>near portal vene</a:t>
            </a:r>
            <a:r>
              <a:rPr lang="de-DE" dirty="0"/>
              <a:t> </a:t>
            </a:r>
            <a:r>
              <a:rPr lang="de-DE" dirty="0" smtClean="0"/>
              <a:t>arranged as </a:t>
            </a:r>
            <a:r>
              <a:rPr lang="de-DE" b="1" dirty="0"/>
              <a:t>interconnecting polygonal networks</a:t>
            </a:r>
          </a:p>
          <a:p>
            <a:pPr lvl="1"/>
            <a:r>
              <a:rPr lang="de-DE" dirty="0"/>
              <a:t>farther away from </a:t>
            </a:r>
            <a:r>
              <a:rPr lang="de-DE" dirty="0" smtClean="0"/>
              <a:t>portal </a:t>
            </a:r>
            <a:r>
              <a:rPr lang="de-DE" dirty="0"/>
              <a:t>vein </a:t>
            </a:r>
            <a:r>
              <a:rPr lang="de-DE" dirty="0" smtClean="0"/>
              <a:t>organized as </a:t>
            </a:r>
            <a:r>
              <a:rPr lang="de-DE" b="1" dirty="0"/>
              <a:t>parallel vessels terminating in the central vein</a:t>
            </a:r>
          </a:p>
          <a:p>
            <a:pPr lvl="1"/>
            <a:r>
              <a:rPr lang="de-DE" dirty="0"/>
              <a:t>short </a:t>
            </a:r>
            <a:r>
              <a:rPr lang="de-DE" b="1" dirty="0"/>
              <a:t>intersinusoidal sinusoids</a:t>
            </a:r>
            <a:r>
              <a:rPr lang="de-DE" dirty="0"/>
              <a:t> connect adjacent parallel sinusoids</a:t>
            </a:r>
          </a:p>
          <a:p>
            <a:endParaRPr lang="de-DE" dirty="0" smtClean="0"/>
          </a:p>
          <a:p>
            <a:endParaRPr lang="en-US" dirty="0"/>
          </a:p>
        </p:txBody>
      </p:sp>
      <p:pic>
        <p:nvPicPr>
          <p:cNvPr id="2050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76349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8200" y="627648"/>
            <a:ext cx="4273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showing fenestrated sinusoids and hepatocytes </a:t>
            </a:r>
            <a:r>
              <a:rPr lang="en-US" sz="1200" dirty="0" smtClean="0"/>
              <a:t>in </a:t>
            </a:r>
            <a:r>
              <a:rPr lang="en-US" sz="1200" dirty="0"/>
              <a:t>a mouse liver</a:t>
            </a:r>
            <a:r>
              <a:rPr lang="en-US" sz="1200" dirty="0" smtClean="0"/>
              <a:t>.</a:t>
            </a:r>
          </a:p>
          <a:p>
            <a:r>
              <a:rPr lang="en-US" sz="1200" dirty="0">
                <a:hlinkClick r:id="rId3"/>
              </a:rPr>
              <a:t>http://www.easloffice.eu/jhep/contest/website/see_photos.html</a:t>
            </a:r>
            <a:endParaRPr lang="en-US" sz="1200" dirty="0"/>
          </a:p>
          <a:p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124200" y="6019800"/>
            <a:ext cx="5943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Scanning electron microscope observations on the structure of portal veins, sinusoids and central veins in rat </a:t>
            </a:r>
            <a:r>
              <a:rPr lang="en-US" sz="1000" b="1" dirty="0" smtClean="0"/>
              <a:t>liver.</a:t>
            </a:r>
            <a:r>
              <a:rPr lang="en-US" sz="1000" dirty="0" smtClean="0"/>
              <a:t>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Jacobs, R. &amp; </a:t>
            </a:r>
            <a:r>
              <a:rPr lang="en-US" sz="1000" dirty="0" err="1"/>
              <a:t>McCuskey</a:t>
            </a:r>
            <a:r>
              <a:rPr lang="en-US" sz="1000" dirty="0"/>
              <a:t>, R. S.; </a:t>
            </a:r>
            <a:r>
              <a:rPr lang="en-US" sz="1000" i="1" dirty="0"/>
              <a:t>Scan Electron </a:t>
            </a:r>
            <a:r>
              <a:rPr lang="en-US" sz="1000" i="1" dirty="0" err="1"/>
              <a:t>Microsc</a:t>
            </a:r>
            <a:r>
              <a:rPr lang="en-US" sz="1000" i="1" dirty="0"/>
              <a:t>, </a:t>
            </a:r>
            <a:r>
              <a:rPr lang="en-US" sz="1000" b="1" dirty="0"/>
              <a:t>1983</a:t>
            </a:r>
            <a:r>
              <a:rPr lang="en-US" sz="1000" dirty="0"/>
              <a:t>, 1441-1452 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/>
              <a:t>Disse</a:t>
            </a:r>
            <a:r>
              <a:rPr lang="en-US" sz="1000" b="1" dirty="0"/>
              <a:t>. </a:t>
            </a:r>
            <a:r>
              <a:rPr lang="en-US" sz="1000" dirty="0" err="1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endParaRPr lang="en-US" sz="1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7392085" cy="12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Endothelial Fenestrae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04" y="1371600"/>
            <a:ext cx="3824844" cy="5638800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/>
              <a:t>liver sinusoids unique capillaries</a:t>
            </a:r>
          </a:p>
          <a:p>
            <a:pPr lvl="1"/>
            <a:r>
              <a:rPr lang="de-DE" b="1" dirty="0"/>
              <a:t>open pores (fenestrae)</a:t>
            </a:r>
            <a:r>
              <a:rPr lang="de-DE" dirty="0"/>
              <a:t> in s</a:t>
            </a:r>
            <a:r>
              <a:rPr lang="de-DE" dirty="0" smtClean="0"/>
              <a:t>inusoidal </a:t>
            </a:r>
            <a:r>
              <a:rPr lang="de-DE" dirty="0"/>
              <a:t>wall </a:t>
            </a:r>
            <a:endParaRPr lang="de-DE" b="1" dirty="0" smtClean="0"/>
          </a:p>
          <a:p>
            <a:pPr lvl="1"/>
            <a:r>
              <a:rPr lang="de-DE" b="1" dirty="0" smtClean="0"/>
              <a:t>lack basal membrane </a:t>
            </a:r>
            <a:r>
              <a:rPr lang="de-DE" dirty="0" smtClean="0"/>
              <a:t>underneath endothelium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fenestrae act as sieving barrier between blood and heptocytes</a:t>
            </a:r>
          </a:p>
          <a:p>
            <a:pPr lvl="1"/>
            <a:r>
              <a:rPr lang="de-DE" dirty="0" smtClean="0"/>
              <a:t>morphological &amp; physiological evidance that fenestrae act as a </a:t>
            </a:r>
            <a:r>
              <a:rPr lang="de-DE" b="1" dirty="0" smtClean="0"/>
              <a:t>dynamic filter</a:t>
            </a:r>
          </a:p>
          <a:p>
            <a:pPr lvl="1"/>
            <a:r>
              <a:rPr lang="de-DE" dirty="0"/>
              <a:t>important role in lipid </a:t>
            </a:r>
            <a:r>
              <a:rPr lang="de-DE" dirty="0" smtClean="0"/>
              <a:t>metabolism (namely </a:t>
            </a:r>
            <a:r>
              <a:rPr lang="de-DE" b="1" dirty="0"/>
              <a:t>chylomycrons</a:t>
            </a:r>
            <a:r>
              <a:rPr lang="de-DE" dirty="0" smtClean="0"/>
              <a:t>)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de-DE" dirty="0" smtClean="0"/>
              <a:t>Liver </a:t>
            </a:r>
            <a:r>
              <a:rPr lang="de-DE" dirty="0"/>
              <a:t>sinusoidal endothelial cells (</a:t>
            </a:r>
            <a:r>
              <a:rPr lang="de-DE" b="1" dirty="0"/>
              <a:t>LSEC</a:t>
            </a:r>
            <a:r>
              <a:rPr lang="de-DE" dirty="0"/>
              <a:t>) constitute sinusoidal wall</a:t>
            </a:r>
          </a:p>
          <a:p>
            <a:pPr lvl="1"/>
            <a:r>
              <a:rPr lang="de-DE" dirty="0" smtClean="0"/>
              <a:t>numerous </a:t>
            </a:r>
            <a:r>
              <a:rPr lang="de-DE" dirty="0"/>
              <a:t>endocytotic vesicles </a:t>
            </a:r>
            <a:endParaRPr lang="de-DE" dirty="0" smtClean="0"/>
          </a:p>
          <a:p>
            <a:pPr lvl="1"/>
            <a:r>
              <a:rPr lang="de-DE" dirty="0" smtClean="0"/>
              <a:t>effective </a:t>
            </a:r>
            <a:r>
              <a:rPr lang="de-DE" dirty="0"/>
              <a:t>uptake of a wide variety of substances  from </a:t>
            </a:r>
            <a:r>
              <a:rPr lang="de-DE" dirty="0" smtClean="0"/>
              <a:t>blood </a:t>
            </a:r>
            <a:r>
              <a:rPr lang="de-DE" dirty="0"/>
              <a:t>via receptor-mediated  endocytosis  (Braet, 2004)</a:t>
            </a:r>
          </a:p>
          <a:p>
            <a:pPr lvl="1"/>
            <a:r>
              <a:rPr lang="de-DE" dirty="0"/>
              <a:t>transcytosis transport across  the endothelium to surrounding tissue</a:t>
            </a:r>
          </a:p>
          <a:p>
            <a:pPr lvl="1"/>
            <a:r>
              <a:rPr lang="de-DE" dirty="0" smtClean="0"/>
              <a:t>scavenger </a:t>
            </a:r>
            <a:r>
              <a:rPr lang="de-DE" dirty="0"/>
              <a:t>system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447800"/>
            <a:ext cx="4597037" cy="33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6963" y="5610761"/>
            <a:ext cx="4597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Contribution </a:t>
            </a:r>
            <a:r>
              <a:rPr lang="en-US" sz="1000" b="1" dirty="0"/>
              <a:t>of high-resolution correlative imaging techniques in the study of the liver sieve in </a:t>
            </a:r>
            <a:r>
              <a:rPr lang="en-US" sz="1000" b="1" dirty="0" smtClean="0"/>
              <a:t>three-dimensions. </a:t>
            </a:r>
            <a:r>
              <a:rPr lang="en-US" sz="1000" dirty="0" err="1" smtClean="0"/>
              <a:t>Braet</a:t>
            </a:r>
            <a:r>
              <a:rPr lang="en-US" sz="1000" dirty="0"/>
              <a:t>, F. et al; </a:t>
            </a:r>
            <a:r>
              <a:rPr lang="en-US" sz="1000" i="1" dirty="0" err="1" smtClean="0"/>
              <a:t>Microsc</a:t>
            </a:r>
            <a:r>
              <a:rPr lang="en-US" sz="1000" i="1" dirty="0" smtClean="0"/>
              <a:t> </a:t>
            </a:r>
            <a:r>
              <a:rPr lang="en-US" sz="1000" i="1" dirty="0"/>
              <a:t>Res Tech, </a:t>
            </a:r>
            <a:r>
              <a:rPr lang="en-US" sz="1000" b="1" dirty="0" smtClean="0"/>
              <a:t>2007</a:t>
            </a:r>
            <a:r>
              <a:rPr lang="en-US" sz="1000" i="1" dirty="0"/>
              <a:t>, 70</a:t>
            </a:r>
            <a:r>
              <a:rPr lang="en-US" sz="1000" dirty="0"/>
              <a:t>, </a:t>
            </a:r>
            <a:r>
              <a:rPr lang="en-US" sz="1000" dirty="0" smtClean="0"/>
              <a:t>230-242</a:t>
            </a:r>
          </a:p>
          <a:p>
            <a:r>
              <a:rPr lang="en-US" sz="1000" b="1" dirty="0" smtClean="0"/>
              <a:t>Structural </a:t>
            </a:r>
            <a:r>
              <a:rPr lang="en-US" sz="1000" b="1" dirty="0"/>
              <a:t>and functional aspects of liver sinusoidal endothelial cell fenestrae: a </a:t>
            </a:r>
            <a:r>
              <a:rPr lang="en-US" sz="1000" b="1" dirty="0" smtClean="0"/>
              <a:t>review. </a:t>
            </a:r>
            <a:r>
              <a:rPr lang="en-US" sz="1000" i="1" dirty="0" smtClean="0"/>
              <a:t>Comp </a:t>
            </a:r>
            <a:r>
              <a:rPr lang="en-US" sz="1000" i="1" dirty="0" err="1"/>
              <a:t>Hepatol</a:t>
            </a:r>
            <a:r>
              <a:rPr lang="en-US" sz="1000" i="1" dirty="0" smtClean="0"/>
              <a:t>, </a:t>
            </a:r>
            <a:r>
              <a:rPr lang="en-US" sz="1000" dirty="0" err="1"/>
              <a:t>Braet</a:t>
            </a:r>
            <a:r>
              <a:rPr lang="en-US" sz="1000" dirty="0"/>
              <a:t>, F. &amp; </a:t>
            </a:r>
            <a:r>
              <a:rPr lang="en-US" sz="1000" dirty="0" err="1"/>
              <a:t>Wisse</a:t>
            </a:r>
            <a:r>
              <a:rPr lang="en-US" sz="1000" dirty="0"/>
              <a:t>, E.</a:t>
            </a:r>
            <a:r>
              <a:rPr lang="en-US" sz="1000" i="1" dirty="0" smtClean="0"/>
              <a:t>, </a:t>
            </a:r>
            <a:r>
              <a:rPr lang="en-US" sz="1000" b="1" dirty="0"/>
              <a:t>2002</a:t>
            </a:r>
            <a:r>
              <a:rPr lang="en-US" sz="1000" i="1" dirty="0"/>
              <a:t>, 1</a:t>
            </a:r>
            <a:r>
              <a:rPr lang="en-US" sz="1000" dirty="0"/>
              <a:t>, </a:t>
            </a:r>
            <a:r>
              <a:rPr lang="en-US" sz="1000" dirty="0" smtClean="0"/>
              <a:t>1</a:t>
            </a:r>
          </a:p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E.; De </a:t>
            </a:r>
            <a:r>
              <a:rPr lang="en-US" sz="1000" dirty="0" err="1"/>
              <a:t>Zanger</a:t>
            </a:r>
            <a:r>
              <a:rPr lang="en-US" sz="1000" dirty="0"/>
              <a:t>, R. B.; </a:t>
            </a:r>
            <a:r>
              <a:rPr lang="en-US" sz="1000" dirty="0" err="1"/>
              <a:t>Charels</a:t>
            </a:r>
            <a:r>
              <a:rPr lang="en-US" sz="1000" dirty="0"/>
              <a:t>, K.; Van Der </a:t>
            </a:r>
            <a:r>
              <a:rPr lang="en-US" sz="1000" dirty="0" err="1"/>
              <a:t>Smissen</a:t>
            </a:r>
            <a:r>
              <a:rPr lang="en-US" sz="1000" dirty="0"/>
              <a:t>, P. &amp; </a:t>
            </a:r>
            <a:r>
              <a:rPr lang="en-US" sz="1000" dirty="0" err="1"/>
              <a:t>McCuskey</a:t>
            </a:r>
            <a:r>
              <a:rPr lang="en-US" sz="1000" dirty="0"/>
              <a:t>, R. S.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</a:t>
            </a:r>
            <a:r>
              <a:rPr lang="en-US" sz="1000" dirty="0" smtClean="0"/>
              <a:t>683-692</a:t>
            </a:r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73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http://www.baileybio.com/plogger/images/anatomy___physiology/12._powerpoint_-_digestive_system/liver_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6410"/>
            <a:ext cx="4386583" cy="564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Liver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443" y="1295400"/>
            <a:ext cx="3657600" cy="3886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liver structured </a:t>
            </a:r>
            <a:r>
              <a:rPr lang="en-US" sz="1600" dirty="0"/>
              <a:t>in </a:t>
            </a:r>
            <a:r>
              <a:rPr lang="en-US" sz="1600" dirty="0" smtClean="0"/>
              <a:t>parallel subunits (</a:t>
            </a:r>
            <a:r>
              <a:rPr lang="en-US" sz="1600" b="1" dirty="0" smtClean="0"/>
              <a:t>liver</a:t>
            </a:r>
            <a:r>
              <a:rPr lang="en-US" sz="1600" dirty="0" smtClean="0"/>
              <a:t> </a:t>
            </a:r>
            <a:r>
              <a:rPr lang="en-US" sz="1600" b="1" dirty="0" smtClean="0"/>
              <a:t>lobule</a:t>
            </a:r>
            <a:r>
              <a:rPr lang="en-US" sz="1600" dirty="0" smtClean="0"/>
              <a:t>)</a:t>
            </a:r>
            <a:endParaRPr lang="de-DE" sz="1600" dirty="0" smtClean="0"/>
          </a:p>
          <a:p>
            <a:r>
              <a:rPr lang="de-DE" sz="1600" dirty="0" smtClean="0"/>
              <a:t>liver lobulus consists of </a:t>
            </a:r>
            <a:r>
              <a:rPr lang="de-DE" sz="1600" b="1" dirty="0" smtClean="0"/>
              <a:t>network of sinusoids</a:t>
            </a:r>
            <a:r>
              <a:rPr lang="de-DE" sz="1600" dirty="0" smtClean="0"/>
              <a:t> connecting hepatic artery and portal vein with the </a:t>
            </a:r>
            <a:r>
              <a:rPr lang="de-DE" sz="1600" b="1" dirty="0" smtClean="0"/>
              <a:t>central vene (periportal </a:t>
            </a:r>
            <a:r>
              <a:rPr lang="de-DE" sz="1600" dirty="0" smtClean="0"/>
              <a:t>→</a:t>
            </a:r>
            <a:r>
              <a:rPr lang="de-DE" sz="1600" b="1" dirty="0" smtClean="0"/>
              <a:t> perivenous)</a:t>
            </a:r>
          </a:p>
          <a:p>
            <a:r>
              <a:rPr lang="de-DE" sz="1600" b="1" dirty="0" smtClean="0"/>
              <a:t>Sinusoidal Unit </a:t>
            </a:r>
            <a:r>
              <a:rPr lang="de-DE" sz="1600" dirty="0" smtClean="0"/>
              <a:t>consists of central sinusoid surrounded by hepatocyes separated by the space of Disse </a:t>
            </a:r>
            <a:endParaRPr lang="de-DE" sz="800" b="1" dirty="0" smtClean="0"/>
          </a:p>
          <a:p>
            <a:endParaRPr lang="de-DE" b="1" dirty="0" smtClean="0"/>
          </a:p>
          <a:p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024385" y="1164771"/>
            <a:ext cx="6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Liver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7909" y="388620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Lobulus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3785023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Sinusoidal Unit</a:t>
            </a:r>
            <a:endParaRPr lang="en-US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12" y="4421073"/>
            <a:ext cx="4154236" cy="195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7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Fenestrae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0648" y="835784"/>
            <a:ext cx="3714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Scanning electron micrograph of hepatocyte microvilli protruding through the sinusoidal </a:t>
            </a:r>
            <a:r>
              <a:rPr lang="en-US" sz="1200" dirty="0" smtClean="0"/>
              <a:t> endothelial </a:t>
            </a:r>
            <a:r>
              <a:rPr lang="en-US" sz="1200" dirty="0"/>
              <a:t>cell fenestrations.</a:t>
            </a:r>
          </a:p>
        </p:txBody>
      </p:sp>
      <p:pic>
        <p:nvPicPr>
          <p:cNvPr id="5" name="Picture 4" descr="http://www.easloffice.eu/jhep/contest/website/sent_images/20120228-7cd8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21908" y="1072730"/>
            <a:ext cx="287223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8880"/>
            <a:ext cx="464820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/>
              <a:t>diameter ~</a:t>
            </a:r>
            <a:r>
              <a:rPr lang="de-DE" sz="1800" b="1" dirty="0" smtClean="0"/>
              <a:t>50-200nm</a:t>
            </a:r>
          </a:p>
          <a:p>
            <a:r>
              <a:rPr lang="de-DE" sz="1800" dirty="0"/>
              <a:t>ultrastructure same across species</a:t>
            </a:r>
          </a:p>
          <a:p>
            <a:pPr lvl="1"/>
            <a:r>
              <a:rPr lang="de-DE" sz="1200" dirty="0" smtClean="0"/>
              <a:t>groups </a:t>
            </a:r>
            <a:r>
              <a:rPr lang="de-DE" sz="1200" dirty="0"/>
              <a:t>of fenestrae </a:t>
            </a:r>
            <a:r>
              <a:rPr lang="de-DE" sz="1200" dirty="0" smtClean="0"/>
              <a:t>arranged </a:t>
            </a:r>
            <a:r>
              <a:rPr lang="de-DE" sz="1200" dirty="0"/>
              <a:t>in so called </a:t>
            </a:r>
            <a:r>
              <a:rPr lang="de-DE" sz="1200" b="1" dirty="0"/>
              <a:t>sieve </a:t>
            </a:r>
            <a:r>
              <a:rPr lang="de-DE" sz="1200" b="1" dirty="0" smtClean="0"/>
              <a:t>plates</a:t>
            </a:r>
          </a:p>
          <a:p>
            <a:r>
              <a:rPr lang="de-DE" sz="1800" dirty="0" smtClean="0"/>
              <a:t>differences periportal &amp; perivenious</a:t>
            </a:r>
          </a:p>
          <a:p>
            <a:pPr lvl="1"/>
            <a:r>
              <a:rPr lang="de-DE" sz="1200" dirty="0" smtClean="0"/>
              <a:t>diameter decreases  (110.7 to 104.8nm)</a:t>
            </a:r>
          </a:p>
          <a:p>
            <a:pPr lvl="1"/>
            <a:r>
              <a:rPr lang="de-DE" sz="1200" dirty="0" smtClean="0"/>
              <a:t>frequency </a:t>
            </a:r>
            <a:r>
              <a:rPr lang="de-DE" sz="1200" dirty="0"/>
              <a:t>increases (</a:t>
            </a:r>
            <a:r>
              <a:rPr lang="de-DE" sz="1200" dirty="0" smtClean="0"/>
              <a:t>9 </a:t>
            </a:r>
            <a:r>
              <a:rPr lang="de-DE" sz="1200" dirty="0"/>
              <a:t>to 13 per </a:t>
            </a:r>
            <a:r>
              <a:rPr lang="de-DE" sz="1200" dirty="0" smtClean="0"/>
              <a:t>µm</a:t>
            </a:r>
            <a:r>
              <a:rPr lang="de-DE" sz="1200" baseline="30000" dirty="0" smtClean="0"/>
              <a:t>2</a:t>
            </a:r>
            <a:r>
              <a:rPr lang="de-DE" sz="1200" dirty="0" smtClean="0"/>
              <a:t>)</a:t>
            </a:r>
          </a:p>
          <a:p>
            <a:pPr lvl="1"/>
            <a:r>
              <a:rPr lang="de-DE" sz="1200" dirty="0" smtClean="0"/>
              <a:t>increased porosity </a:t>
            </a:r>
            <a:r>
              <a:rPr lang="de-DE" sz="1200" dirty="0"/>
              <a:t>from pp to pv from 6 to 8</a:t>
            </a:r>
            <a:r>
              <a:rPr lang="de-DE" sz="1200" dirty="0" smtClean="0"/>
              <a:t>%</a:t>
            </a:r>
          </a:p>
          <a:p>
            <a:pPr indent="-285750"/>
            <a:r>
              <a:rPr lang="de-DE" sz="1800" dirty="0" smtClean="0"/>
              <a:t>number and diameter may vary between individuals &amp; within single indiviuum under various physiological and pharmacological circumstances</a:t>
            </a:r>
            <a:endParaRPr lang="de-DE" sz="1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48200"/>
            <a:ext cx="704299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3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Space of Dissé</a:t>
            </a:r>
            <a:endParaRPr lang="en-US" dirty="0"/>
          </a:p>
        </p:txBody>
      </p:sp>
      <p:pic>
        <p:nvPicPr>
          <p:cNvPr id="1028" name="Picture 4" descr="http://www.easloffice.eu/jhep/contest/website/sent_images/20120228-7cd8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0834" y="1149300"/>
            <a:ext cx="2964533" cy="383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16856" y="622870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The 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N.; </a:t>
            </a:r>
            <a:r>
              <a:rPr lang="en-US" sz="1000" i="1" dirty="0"/>
              <a:t>Am 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</a:p>
          <a:p>
            <a:r>
              <a:rPr lang="en-US" sz="1000" dirty="0" smtClean="0">
                <a:hlinkClick r:id="rId3"/>
              </a:rPr>
              <a:t>http</a:t>
            </a:r>
            <a:r>
              <a:rPr lang="en-US" sz="1000" dirty="0">
                <a:hlinkClick r:id="rId3"/>
              </a:rPr>
              <a:t>://</a:t>
            </a:r>
            <a:r>
              <a:rPr lang="en-US" sz="1000" dirty="0" smtClean="0">
                <a:hlinkClick r:id="rId3"/>
              </a:rPr>
              <a:t>www.easloffice.eu/jhep/contest/website/see_photos.html</a:t>
            </a:r>
            <a:endParaRPr lang="en-US" sz="1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72693" y="4572124"/>
            <a:ext cx="38274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Pseudo-colored Scanning EM of an hepatic </a:t>
            </a:r>
            <a:r>
              <a:rPr lang="en-US" sz="1400" dirty="0" smtClean="0"/>
              <a:t>plate, accentuating </a:t>
            </a:r>
            <a:r>
              <a:rPr lang="en-US" sz="1400" dirty="0"/>
              <a:t>the </a:t>
            </a:r>
            <a:r>
              <a:rPr lang="en-US" sz="1400" b="1" dirty="0" err="1" smtClean="0"/>
              <a:t>fenstrated</a:t>
            </a:r>
            <a:r>
              <a:rPr lang="en-US" sz="1400" b="1" dirty="0"/>
              <a:t> </a:t>
            </a:r>
            <a:r>
              <a:rPr lang="en-US" sz="1400" b="1" dirty="0" err="1" smtClean="0"/>
              <a:t>sinuoidal</a:t>
            </a:r>
            <a:r>
              <a:rPr lang="en-US" sz="1400" b="1" dirty="0"/>
              <a:t> </a:t>
            </a:r>
            <a:r>
              <a:rPr lang="en-US" sz="1400" b="1" dirty="0" smtClean="0"/>
              <a:t> endothelium </a:t>
            </a:r>
            <a:r>
              <a:rPr lang="en-US" sz="1400" b="1" dirty="0"/>
              <a:t>(blue)</a:t>
            </a:r>
            <a:r>
              <a:rPr lang="en-US" sz="1400" dirty="0"/>
              <a:t>, </a:t>
            </a:r>
            <a:r>
              <a:rPr lang="en-US" sz="1400" b="1" dirty="0" smtClean="0"/>
              <a:t>hepatocyte (brown</a:t>
            </a:r>
            <a:r>
              <a:rPr lang="en-US" sz="1400" b="1" dirty="0"/>
              <a:t>)</a:t>
            </a:r>
            <a:r>
              <a:rPr lang="en-US" sz="1400" dirty="0"/>
              <a:t> and a </a:t>
            </a:r>
            <a:r>
              <a:rPr lang="en-US" sz="1400" b="1" dirty="0"/>
              <a:t>collagen fibril (lavender</a:t>
            </a:r>
            <a:r>
              <a:rPr lang="en-US" sz="1400" b="1" dirty="0" smtClean="0"/>
              <a:t>)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de-DE" sz="1400" dirty="0" smtClean="0"/>
              <a:t>Hepatocytes surface enlarged via </a:t>
            </a:r>
            <a:r>
              <a:rPr lang="de-DE" sz="1400" b="1" dirty="0" smtClean="0"/>
              <a:t>microvilli</a:t>
            </a:r>
            <a:r>
              <a:rPr lang="de-DE" sz="1400" dirty="0" smtClean="0"/>
              <a:t>.</a:t>
            </a:r>
            <a:endParaRPr lang="en-US" sz="1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1" y="1584098"/>
            <a:ext cx="4267179" cy="299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8200"/>
            <a:ext cx="4309312" cy="73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8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Sinusoid Ultrastructure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2362200" cy="4525963"/>
          </a:xfrm>
        </p:spPr>
        <p:txBody>
          <a:bodyPr>
            <a:normAutofit/>
          </a:bodyPr>
          <a:lstStyle/>
          <a:p>
            <a:r>
              <a:rPr lang="de-DE" sz="1800" dirty="0"/>
              <a:t>fenestraetion </a:t>
            </a:r>
            <a:r>
              <a:rPr lang="de-DE" sz="1800" dirty="0" smtClean="0"/>
              <a:t>&amp; absence of basement membranes provide direct access of blood plasma to hepatocytes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0888" y="483103"/>
            <a:ext cx="4338414" cy="626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638169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fine structure of rat liver sinusoids, space of </a:t>
            </a:r>
            <a:r>
              <a:rPr lang="en-US" sz="1000" b="1" dirty="0" err="1"/>
              <a:t>Dissé</a:t>
            </a:r>
            <a:r>
              <a:rPr lang="en-US" sz="1000" b="1" dirty="0"/>
              <a:t> and associated tissue space.</a:t>
            </a:r>
            <a:br>
              <a:rPr lang="en-US" sz="1000" b="1" dirty="0"/>
            </a:br>
            <a:r>
              <a:rPr lang="en-US" sz="1000" dirty="0" err="1"/>
              <a:t>Burkel</a:t>
            </a:r>
            <a:r>
              <a:rPr lang="en-US" sz="1000" dirty="0"/>
              <a:t>, W. E. &amp; Low, F. </a:t>
            </a:r>
            <a:r>
              <a:rPr lang="en-US" sz="1000" dirty="0" smtClean="0"/>
              <a:t>N; </a:t>
            </a:r>
            <a:r>
              <a:rPr lang="en-US" sz="1000" i="1" dirty="0" smtClean="0"/>
              <a:t>Am </a:t>
            </a:r>
            <a:r>
              <a:rPr lang="en-US" sz="1000" i="1" dirty="0"/>
              <a:t>J </a:t>
            </a:r>
            <a:r>
              <a:rPr lang="en-US" sz="1000" i="1" dirty="0" err="1"/>
              <a:t>Anat</a:t>
            </a:r>
            <a:r>
              <a:rPr lang="en-US" sz="1000" i="1" dirty="0"/>
              <a:t>, </a:t>
            </a:r>
            <a:r>
              <a:rPr lang="en-US" sz="1000" b="1" dirty="0"/>
              <a:t>1966</a:t>
            </a:r>
            <a:r>
              <a:rPr lang="en-US" sz="1000" i="1" dirty="0"/>
              <a:t>, 118</a:t>
            </a:r>
            <a:r>
              <a:rPr lang="en-US" sz="1000" dirty="0"/>
              <a:t>, 769-783</a:t>
            </a:r>
          </a:p>
        </p:txBody>
      </p:sp>
    </p:spTree>
    <p:extLst>
      <p:ext uri="{BB962C8B-B14F-4D97-AF65-F5344CB8AC3E}">
        <p14:creationId xmlns:p14="http://schemas.microsoft.com/office/powerpoint/2010/main" val="37624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Tight Sinusoids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304002"/>
            <a:ext cx="351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The </a:t>
            </a:r>
            <a:r>
              <a:rPr lang="en-US" sz="1000" b="1" dirty="0"/>
              <a:t>liver sieve: considerations concerning the structure and function of endothelial fenestrae, the sinusoidal wall and the space of </a:t>
            </a:r>
            <a:r>
              <a:rPr lang="en-US" sz="1000" b="1" dirty="0" err="1" smtClean="0"/>
              <a:t>Disse</a:t>
            </a:r>
            <a:r>
              <a:rPr lang="en-US" sz="1000" b="1" dirty="0" smtClean="0"/>
              <a:t>. </a:t>
            </a:r>
            <a:r>
              <a:rPr lang="en-US" sz="1000" dirty="0" err="1" smtClean="0"/>
              <a:t>Wisse</a:t>
            </a:r>
            <a:r>
              <a:rPr lang="en-US" sz="1000" dirty="0"/>
              <a:t>, E. et al; </a:t>
            </a:r>
            <a:r>
              <a:rPr lang="en-US" sz="1000" i="1" dirty="0" err="1" smtClean="0"/>
              <a:t>Hepatology</a:t>
            </a:r>
            <a:r>
              <a:rPr lang="en-US" sz="1000" i="1" dirty="0"/>
              <a:t>, </a:t>
            </a:r>
            <a:r>
              <a:rPr lang="en-US" sz="1000" b="1" dirty="0"/>
              <a:t>1985</a:t>
            </a:r>
            <a:r>
              <a:rPr lang="en-US" sz="1000" i="1" dirty="0"/>
              <a:t>, 5</a:t>
            </a:r>
            <a:r>
              <a:rPr lang="en-US" sz="1000" dirty="0"/>
              <a:t>, 683-692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4435277" cy="532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532" y="2667000"/>
            <a:ext cx="3258326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easloffice.eu/jhep/contest/website/sent_images/20120223-2c45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94" y="228600"/>
            <a:ext cx="3779002" cy="28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Blood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9436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/>
            </a:r>
            <a:br>
              <a:rPr lang="en-US" sz="1000" dirty="0"/>
            </a:br>
            <a:r>
              <a:rPr lang="en-US" sz="1000" b="1" dirty="0"/>
              <a:t>The terminal hepatic microcirculation in the rat.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Koo, A.; Liang, I. Y. &amp; Cheng, K. </a:t>
            </a:r>
            <a:r>
              <a:rPr lang="en-US" sz="1000" dirty="0" smtClean="0"/>
              <a:t>K.; </a:t>
            </a:r>
            <a:r>
              <a:rPr lang="en-US" sz="1000" i="1" dirty="0" smtClean="0"/>
              <a:t>Q </a:t>
            </a:r>
            <a:r>
              <a:rPr lang="en-US" sz="1000" i="1" dirty="0"/>
              <a:t>J </a:t>
            </a:r>
            <a:r>
              <a:rPr lang="en-US" sz="1000" i="1" dirty="0" err="1"/>
              <a:t>Exp</a:t>
            </a:r>
            <a:r>
              <a:rPr lang="en-US" sz="1000" i="1" dirty="0"/>
              <a:t>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Cogn</a:t>
            </a:r>
            <a:r>
              <a:rPr lang="en-US" sz="1000" i="1" dirty="0"/>
              <a:t> Med </a:t>
            </a:r>
            <a:r>
              <a:rPr lang="en-US" sz="1000" i="1" dirty="0" err="1"/>
              <a:t>Sci</a:t>
            </a:r>
            <a:r>
              <a:rPr lang="en-US" sz="1000" i="1" dirty="0"/>
              <a:t>, </a:t>
            </a:r>
            <a:r>
              <a:rPr lang="en-US" sz="1000" b="1" dirty="0"/>
              <a:t>1975</a:t>
            </a:r>
            <a:r>
              <a:rPr lang="en-US" sz="1000" i="1" dirty="0"/>
              <a:t>, 60</a:t>
            </a:r>
            <a:r>
              <a:rPr lang="en-US" sz="1000" dirty="0"/>
              <a:t>, 261-266 </a:t>
            </a:r>
            <a:endParaRPr lang="en-US" sz="1000" dirty="0" smtClean="0"/>
          </a:p>
          <a:p>
            <a:r>
              <a:rPr lang="en-US" sz="1000" b="1" dirty="0"/>
              <a:t>Intermittence of blood flow in liver sinusoids, studied by high-resolution in vivo </a:t>
            </a:r>
            <a:r>
              <a:rPr lang="en-US" sz="1000" b="1" dirty="0" smtClean="0"/>
              <a:t>microscopy.</a:t>
            </a:r>
            <a:r>
              <a:rPr lang="en-US" sz="1000" dirty="0" smtClean="0"/>
              <a:t> </a:t>
            </a:r>
            <a:r>
              <a:rPr lang="en-US" sz="1000" dirty="0" err="1" smtClean="0"/>
              <a:t>MacPhee</a:t>
            </a:r>
            <a:r>
              <a:rPr lang="en-US" sz="1000" dirty="0"/>
              <a:t>, P. J.; Schmidt, E. E. &amp; Groom, A. C.; </a:t>
            </a:r>
            <a:r>
              <a:rPr lang="en-US" sz="1000" b="1" dirty="0"/>
              <a:t>1995</a:t>
            </a:r>
            <a:r>
              <a:rPr lang="en-US" sz="1000" i="1" dirty="0"/>
              <a:t>, 269</a:t>
            </a:r>
            <a:r>
              <a:rPr lang="en-US" sz="1000" dirty="0"/>
              <a:t>, G692-G698  </a:t>
            </a:r>
          </a:p>
          <a:p>
            <a:endParaRPr lang="en-US" sz="1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219200"/>
            <a:ext cx="3016579" cy="535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3428"/>
            <a:ext cx="6055553" cy="30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419600"/>
            <a:ext cx="20955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6893626" cy="380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Lymph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447801"/>
            <a:ext cx="4343400" cy="2666999"/>
          </a:xfrm>
        </p:spPr>
        <p:txBody>
          <a:bodyPr>
            <a:normAutofit fontScale="55000" lnSpcReduction="20000"/>
          </a:bodyPr>
          <a:lstStyle/>
          <a:p>
            <a:r>
              <a:rPr lang="de-DE" dirty="0" smtClean="0"/>
              <a:t>substantial amount of hepatic lymph is generated in space of Dissé</a:t>
            </a:r>
          </a:p>
          <a:p>
            <a:pPr lvl="1"/>
            <a:r>
              <a:rPr lang="de-DE" dirty="0" smtClean="0"/>
              <a:t>space of Dissé is continuos with the tissue space at both ends of the sinusoid !</a:t>
            </a:r>
          </a:p>
          <a:p>
            <a:pPr lvl="1"/>
            <a:r>
              <a:rPr lang="de-DE" dirty="0" smtClean="0"/>
              <a:t>high protein content of hepatic lymph</a:t>
            </a:r>
          </a:p>
          <a:p>
            <a:r>
              <a:rPr lang="de-DE" b="1" dirty="0"/>
              <a:t>lymphatic vessels </a:t>
            </a:r>
            <a:r>
              <a:rPr lang="de-DE" dirty="0"/>
              <a:t>originate as blind-ending capillaries in the connective tissue spaces (portal tracts) associated with the portal veins and hepatic arteries</a:t>
            </a:r>
          </a:p>
          <a:p>
            <a:pPr lvl="1"/>
            <a:r>
              <a:rPr lang="de-DE" dirty="0"/>
              <a:t>fluid contained in these lymphatics flows toward the </a:t>
            </a:r>
            <a:r>
              <a:rPr lang="de-DE" b="1" dirty="0"/>
              <a:t>hepatic hilus</a:t>
            </a:r>
            <a:r>
              <a:rPr lang="de-DE" dirty="0"/>
              <a:t> and eventually into the </a:t>
            </a:r>
            <a:r>
              <a:rPr lang="de-DE" b="1" dirty="0"/>
              <a:t>cisternae chyli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50114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Lymph </a:t>
            </a:r>
            <a:r>
              <a:rPr lang="en-US" sz="1000" b="1" dirty="0"/>
              <a:t>circulation in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Ohtani</a:t>
            </a:r>
            <a:r>
              <a:rPr lang="en-US" sz="1000" dirty="0"/>
              <a:t>, O. &amp; </a:t>
            </a:r>
            <a:r>
              <a:rPr lang="en-US" sz="1000" dirty="0" err="1"/>
              <a:t>Ohtani</a:t>
            </a:r>
            <a:r>
              <a:rPr lang="en-US" sz="1000" dirty="0"/>
              <a:t>, </a:t>
            </a:r>
            <a:r>
              <a:rPr lang="en-US" sz="1000" dirty="0" smtClean="0"/>
              <a:t>Y.;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Rec; </a:t>
            </a:r>
            <a:r>
              <a:rPr lang="en-US" sz="1000" b="1" dirty="0" smtClean="0"/>
              <a:t>2008</a:t>
            </a:r>
            <a:r>
              <a:rPr lang="en-US" sz="1000" i="1" dirty="0"/>
              <a:t>, 291</a:t>
            </a:r>
            <a:r>
              <a:rPr lang="en-US" sz="1000" dirty="0"/>
              <a:t>, </a:t>
            </a:r>
            <a:r>
              <a:rPr lang="en-US" sz="1000" dirty="0" smtClean="0"/>
              <a:t>643-652</a:t>
            </a:r>
          </a:p>
          <a:p>
            <a:r>
              <a:rPr lang="en-US" sz="1000" b="1" dirty="0" smtClean="0"/>
              <a:t>The </a:t>
            </a:r>
            <a:r>
              <a:rPr lang="en-US" sz="1000" b="1" dirty="0" err="1"/>
              <a:t>lymphatics</a:t>
            </a:r>
            <a:r>
              <a:rPr lang="en-US" sz="1000" b="1" dirty="0"/>
              <a:t> of the liver.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/>
              <a:t>Trutmann</a:t>
            </a:r>
            <a:r>
              <a:rPr lang="en-US" sz="1000" dirty="0"/>
              <a:t>, M. &amp; </a:t>
            </a:r>
            <a:r>
              <a:rPr lang="en-US" sz="1000" dirty="0" err="1"/>
              <a:t>Sasse</a:t>
            </a:r>
            <a:r>
              <a:rPr lang="en-US" sz="1000" dirty="0"/>
              <a:t>, D. </a:t>
            </a:r>
            <a:r>
              <a:rPr lang="en-US" sz="1000" dirty="0" smtClean="0"/>
              <a:t>; </a:t>
            </a:r>
            <a:r>
              <a:rPr lang="en-US" sz="1000" i="1" dirty="0" err="1" smtClean="0"/>
              <a:t>Anat</a:t>
            </a:r>
            <a:r>
              <a:rPr lang="en-US" sz="1000" i="1" dirty="0" smtClean="0"/>
              <a:t> </a:t>
            </a:r>
            <a:r>
              <a:rPr lang="en-US" sz="1000" i="1" dirty="0" err="1"/>
              <a:t>Embryol</a:t>
            </a:r>
            <a:r>
              <a:rPr lang="en-US" sz="1000" i="1" dirty="0"/>
              <a:t> (</a:t>
            </a:r>
            <a:r>
              <a:rPr lang="en-US" sz="1000" i="1" dirty="0" err="1"/>
              <a:t>Berl</a:t>
            </a:r>
            <a:r>
              <a:rPr lang="en-US" sz="1000" i="1" dirty="0" smtClean="0"/>
              <a:t>), </a:t>
            </a:r>
            <a:r>
              <a:rPr lang="en-US" sz="1000" b="1" dirty="0" smtClean="0"/>
              <a:t>1994</a:t>
            </a:r>
            <a:r>
              <a:rPr lang="en-US" sz="1000" i="1" dirty="0"/>
              <a:t>, 190</a:t>
            </a:r>
            <a:r>
              <a:rPr lang="en-US" sz="1000" dirty="0"/>
              <a:t>, 201-209</a:t>
            </a:r>
          </a:p>
        </p:txBody>
      </p:sp>
    </p:spTree>
    <p:extLst>
      <p:ext uri="{BB962C8B-B14F-4D97-AF65-F5344CB8AC3E}">
        <p14:creationId xmlns:p14="http://schemas.microsoft.com/office/powerpoint/2010/main" val="5915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Cellular Scale - Hepatocytes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8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/>
          <a:lstStyle/>
          <a:p>
            <a:r>
              <a:rPr lang="de-DE" dirty="0" smtClean="0"/>
              <a:t>Galactose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3505200" cy="5486400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liver most </a:t>
            </a:r>
            <a:r>
              <a:rPr lang="en-GB" dirty="0"/>
              <a:t>important organ for </a:t>
            </a:r>
            <a:r>
              <a:rPr lang="en-GB" dirty="0" smtClean="0"/>
              <a:t>whole-body </a:t>
            </a:r>
            <a:r>
              <a:rPr lang="en-GB" dirty="0"/>
              <a:t>metabolism and clearance of </a:t>
            </a:r>
            <a:r>
              <a:rPr lang="en-GB" dirty="0" smtClean="0"/>
              <a:t>galactose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Main enzymatic </a:t>
            </a:r>
            <a:r>
              <a:rPr lang="en-GB" dirty="0"/>
              <a:t>steps 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sz="2600" b="1" dirty="0" err="1"/>
              <a:t>G</a:t>
            </a:r>
            <a:r>
              <a:rPr lang="en-GB" sz="2600" b="1" dirty="0" err="1" smtClean="0"/>
              <a:t>alactokinase</a:t>
            </a:r>
            <a:r>
              <a:rPr lang="en-GB" sz="2600" b="1" dirty="0" smtClean="0"/>
              <a:t> </a:t>
            </a:r>
            <a:r>
              <a:rPr lang="en-GB" sz="2600" b="1" dirty="0"/>
              <a:t>(</a:t>
            </a:r>
            <a:r>
              <a:rPr lang="en-GB" sz="2600" b="1" dirty="0" smtClean="0"/>
              <a:t>GALK) </a:t>
            </a:r>
            <a:r>
              <a:rPr lang="en-GB" sz="2600" dirty="0" smtClean="0"/>
              <a:t>phosphorylation </a:t>
            </a:r>
            <a:r>
              <a:rPr lang="en-GB" sz="2600" dirty="0"/>
              <a:t>of galactose (gal) to galactose 1-phosphate (gal1p) </a:t>
            </a:r>
            <a:r>
              <a:rPr lang="en-GB" sz="2600" dirty="0" smtClean="0"/>
              <a:t>catalysed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sz="2600" b="1" dirty="0"/>
              <a:t>G</a:t>
            </a:r>
            <a:r>
              <a:rPr lang="en-GB" sz="2600" b="1" dirty="0" smtClean="0"/>
              <a:t>alactose-1-phosphate </a:t>
            </a:r>
            <a:r>
              <a:rPr lang="en-GB" sz="2600" b="1" dirty="0" err="1" smtClean="0"/>
              <a:t>uridyl</a:t>
            </a:r>
            <a:r>
              <a:rPr lang="en-GB" sz="2600" b="1" dirty="0"/>
              <a:t> transferase (</a:t>
            </a:r>
            <a:r>
              <a:rPr lang="en-GB" sz="2600" b="1" dirty="0" smtClean="0"/>
              <a:t>GALT)</a:t>
            </a:r>
            <a:br>
              <a:rPr lang="en-GB" sz="2600" b="1" dirty="0" smtClean="0"/>
            </a:br>
            <a:r>
              <a:rPr lang="en-GB" sz="2600" dirty="0" smtClean="0"/>
              <a:t>conversion </a:t>
            </a:r>
            <a:r>
              <a:rPr lang="en-GB" sz="2600" dirty="0"/>
              <a:t>of gal1p to UDP-galactose (</a:t>
            </a:r>
            <a:r>
              <a:rPr lang="en-GB" sz="2600" dirty="0" err="1"/>
              <a:t>udpgal</a:t>
            </a:r>
            <a:r>
              <a:rPr lang="en-GB" sz="2600" dirty="0" smtClean="0"/>
              <a:t>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sz="2600" b="1" dirty="0"/>
              <a:t>UDP-galactose 4´-epimerase (</a:t>
            </a:r>
            <a:r>
              <a:rPr lang="en-GB" sz="2600" b="1" dirty="0" smtClean="0"/>
              <a:t>GALE)</a:t>
            </a:r>
            <a:br>
              <a:rPr lang="en-GB" sz="2600" b="1" dirty="0" smtClean="0"/>
            </a:br>
            <a:r>
              <a:rPr lang="en-GB" sz="2600" dirty="0" smtClean="0"/>
              <a:t>interconversion </a:t>
            </a:r>
            <a:r>
              <a:rPr lang="en-GB" sz="2600" dirty="0"/>
              <a:t>of </a:t>
            </a:r>
            <a:r>
              <a:rPr lang="en-GB" sz="2600" dirty="0" err="1"/>
              <a:t>udpgal</a:t>
            </a:r>
            <a:r>
              <a:rPr lang="en-GB" sz="2600" dirty="0"/>
              <a:t> and UDP-glucose (</a:t>
            </a:r>
            <a:r>
              <a:rPr lang="en-GB" sz="2600" dirty="0" err="1" smtClean="0"/>
              <a:t>udpglc</a:t>
            </a:r>
            <a:r>
              <a:rPr lang="en-GB" sz="2600" dirty="0" smtClean="0"/>
              <a:t>)</a:t>
            </a:r>
          </a:p>
          <a:p>
            <a:pPr marL="457200" lvl="1" indent="0">
              <a:buNone/>
            </a:pPr>
            <a:endParaRPr lang="en-GB" sz="2600" dirty="0" smtClean="0"/>
          </a:p>
          <a:p>
            <a:pPr lvl="1"/>
            <a:r>
              <a:rPr lang="en-GB" sz="2600" dirty="0" smtClean="0"/>
              <a:t>Galactose can enter </a:t>
            </a:r>
            <a:r>
              <a:rPr lang="en-GB" sz="2600" dirty="0"/>
              <a:t>glycolysis as glucose-1 phosphate (glc1p</a:t>
            </a:r>
            <a:r>
              <a:rPr lang="en-GB" sz="2600" dirty="0" smtClean="0"/>
              <a:t>)</a:t>
            </a:r>
          </a:p>
          <a:p>
            <a:pPr lvl="1"/>
            <a:r>
              <a:rPr lang="en-GB" sz="2600" dirty="0" smtClean="0"/>
              <a:t>Galactose can be incorporated </a:t>
            </a:r>
            <a:r>
              <a:rPr lang="en-GB" sz="2600" dirty="0"/>
              <a:t>in glycoproteins and </a:t>
            </a:r>
            <a:r>
              <a:rPr lang="en-GB" sz="2600" dirty="0" smtClean="0"/>
              <a:t>glycolipids</a:t>
            </a:r>
            <a:r>
              <a:rPr lang="en-US" sz="2600" dirty="0" smtClean="0"/>
              <a:t> </a:t>
            </a:r>
            <a:r>
              <a:rPr lang="en-GB" sz="2600" dirty="0" smtClean="0"/>
              <a:t>as </a:t>
            </a:r>
            <a:r>
              <a:rPr lang="en-GB" sz="2600" dirty="0" err="1" smtClean="0"/>
              <a:t>udpgal</a:t>
            </a:r>
            <a:endParaRPr lang="en-US" sz="2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711" y="4648200"/>
            <a:ext cx="508294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04" y="990600"/>
            <a:ext cx="5534025" cy="336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1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Galactosemias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>
            <a:normAutofit/>
          </a:bodyPr>
          <a:lstStyle/>
          <a:p>
            <a:r>
              <a:rPr lang="en-GB" sz="1800" dirty="0" smtClean="0"/>
              <a:t>caused </a:t>
            </a:r>
            <a:r>
              <a:rPr lang="en-GB" sz="1800" dirty="0"/>
              <a:t>by </a:t>
            </a:r>
            <a:r>
              <a:rPr lang="en-GB" sz="1800" b="1" dirty="0"/>
              <a:t>deficiencies in either </a:t>
            </a:r>
            <a:r>
              <a:rPr lang="en-GB" sz="1800" b="1" dirty="0" smtClean="0"/>
              <a:t>GALK, GALT or GALE</a:t>
            </a:r>
          </a:p>
          <a:p>
            <a:r>
              <a:rPr lang="en-GB" sz="1800" dirty="0"/>
              <a:t>untreated as well as treated patients with galactosemia show accumulation and/or depletion of specific metabolites, and often abnormalities of </a:t>
            </a:r>
            <a:r>
              <a:rPr lang="en-GB" sz="1800" dirty="0" smtClean="0"/>
              <a:t>glycosylation</a:t>
            </a:r>
          </a:p>
          <a:p>
            <a:pPr marL="0" indent="0">
              <a:buNone/>
            </a:pPr>
            <a:r>
              <a:rPr lang="en-GB" sz="1800" b="1" dirty="0" smtClean="0"/>
              <a:t>implementation</a:t>
            </a:r>
            <a:r>
              <a:rPr lang="en-GB" sz="1800" dirty="0" smtClean="0"/>
              <a:t> </a:t>
            </a:r>
          </a:p>
          <a:p>
            <a:r>
              <a:rPr lang="en-GB" sz="1800" dirty="0" smtClean="0"/>
              <a:t>via measured alterations in kinetic properties in human protein mutations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76868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22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de-DE" dirty="0" smtClean="0"/>
              <a:t>Hepatocyte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791" y="1195397"/>
            <a:ext cx="4343400" cy="3048000"/>
          </a:xfrm>
        </p:spPr>
        <p:txBody>
          <a:bodyPr/>
          <a:lstStyle/>
          <a:p>
            <a:r>
              <a:rPr lang="de-DE" dirty="0" smtClean="0"/>
              <a:t>Reproduces</a:t>
            </a:r>
          </a:p>
          <a:p>
            <a:pPr lvl="1"/>
            <a:r>
              <a:rPr lang="de-DE" dirty="0" smtClean="0"/>
              <a:t>metabolic concentrations normal state</a:t>
            </a:r>
          </a:p>
          <a:p>
            <a:pPr lvl="1"/>
            <a:r>
              <a:rPr lang="de-DE" dirty="0" smtClean="0"/>
              <a:t>altered metabolite levels during galactose challenge</a:t>
            </a:r>
          </a:p>
          <a:p>
            <a:pPr lvl="1"/>
            <a:r>
              <a:rPr lang="de-DE" dirty="0" smtClean="0"/>
              <a:t>saturation of clearance capacity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81400"/>
            <a:ext cx="4904582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95397"/>
            <a:ext cx="4122803" cy="429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2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7543"/>
            <a:ext cx="4069984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94" y="76200"/>
            <a:ext cx="8610600" cy="1143000"/>
          </a:xfrm>
        </p:spPr>
        <p:txBody>
          <a:bodyPr/>
          <a:lstStyle/>
          <a:p>
            <a:pPr algn="l"/>
            <a:r>
              <a:rPr lang="de-DE" dirty="0" smtClean="0"/>
              <a:t>Galactosemia (</a:t>
            </a:r>
            <a:r>
              <a:rPr lang="de-DE" dirty="0" smtClean="0">
                <a:solidFill>
                  <a:srgbClr val="FF0000"/>
                </a:solidFill>
              </a:rPr>
              <a:t>GALK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0070C0"/>
                </a:solidFill>
              </a:rPr>
              <a:t>GALT</a:t>
            </a:r>
            <a:r>
              <a:rPr lang="de-DE" dirty="0" smtClean="0"/>
              <a:t>, </a:t>
            </a:r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GALE</a:t>
            </a:r>
            <a:r>
              <a:rPr lang="de-DE" dirty="0" smtClean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24200" y="4892776"/>
            <a:ext cx="6477000" cy="3048000"/>
          </a:xfrm>
        </p:spPr>
        <p:txBody>
          <a:bodyPr/>
          <a:lstStyle/>
          <a:p>
            <a:pPr lvl="1"/>
            <a:r>
              <a:rPr lang="de-DE" dirty="0" smtClean="0"/>
              <a:t>marked alterations in metabolite levels</a:t>
            </a:r>
          </a:p>
          <a:p>
            <a:pPr lvl="1"/>
            <a:r>
              <a:rPr lang="de-DE" dirty="0" smtClean="0"/>
              <a:t>galactitol accumulation</a:t>
            </a:r>
          </a:p>
          <a:p>
            <a:pPr lvl="1"/>
            <a:r>
              <a:rPr lang="de-DE" dirty="0" smtClean="0"/>
              <a:t>shift of udpglc/udpgal level</a:t>
            </a:r>
          </a:p>
          <a:p>
            <a:pPr lvl="1"/>
            <a:r>
              <a:rPr lang="de-DE" dirty="0" smtClean="0"/>
              <a:t>reduced galactose clearance</a:t>
            </a:r>
          </a:p>
          <a:p>
            <a:pPr lvl="1"/>
            <a:r>
              <a:rPr lang="de-DE" dirty="0" smtClean="0"/>
              <a:t>energetically challenged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85459"/>
            <a:ext cx="4094980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9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Tissue-scale – </a:t>
            </a:r>
            <a:br>
              <a:rPr lang="de-DE" dirty="0" smtClean="0"/>
            </a:br>
            <a:r>
              <a:rPr lang="de-DE" dirty="0" smtClean="0"/>
              <a:t>Sinusoidal Unit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27" y="4251468"/>
            <a:ext cx="4027073" cy="245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dirty="0" smtClean="0"/>
              <a:t>Tissue-Scale: Sinusoidal Unit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28" y="1219200"/>
            <a:ext cx="647187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1857"/>
            <a:ext cx="2544742" cy="419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27" y="4300878"/>
            <a:ext cx="2699772" cy="228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6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1605</TotalTime>
  <Words>929</Words>
  <Application>Microsoft Office PowerPoint</Application>
  <PresentationFormat>On-screen Show (4:3)</PresentationFormat>
  <Paragraphs>136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From Hepatocytes to Whole Liver Function: A Multi-scale Model of Human Galactose Metabolism König M. &amp; Holzhütter HG.</vt:lpstr>
      <vt:lpstr>Liver Architecture</vt:lpstr>
      <vt:lpstr>Cellular Scale - Hepatocytes</vt:lpstr>
      <vt:lpstr>Galactose Metabolism</vt:lpstr>
      <vt:lpstr>Galactosemias</vt:lpstr>
      <vt:lpstr>Hepatocyte Model</vt:lpstr>
      <vt:lpstr>Galactosemia (GALK, GALT, GALE)</vt:lpstr>
      <vt:lpstr>Tissue-scale –  Sinusoidal Unit</vt:lpstr>
      <vt:lpstr>Tissue-Scale: Sinusoidal Unit</vt:lpstr>
      <vt:lpstr>Model Hairball</vt:lpstr>
      <vt:lpstr>Multiple-Indicator Dilution Simulation</vt:lpstr>
      <vt:lpstr>Work in Progress</vt:lpstr>
      <vt:lpstr>Organ-scale –  Whole Liver Metabolism</vt:lpstr>
      <vt:lpstr>Organ-Scale</vt:lpstr>
      <vt:lpstr>WORK in Progress</vt:lpstr>
      <vt:lpstr>PowerPoint Presentation</vt:lpstr>
      <vt:lpstr>PowerPoint Presentation</vt:lpstr>
      <vt:lpstr>Sinusoid</vt:lpstr>
      <vt:lpstr>Endothelial Fenestrae</vt:lpstr>
      <vt:lpstr>Fenestrae</vt:lpstr>
      <vt:lpstr>Space of Dissé</vt:lpstr>
      <vt:lpstr>Sinusoid Ultrastructure</vt:lpstr>
      <vt:lpstr>Tight Sinusoids</vt:lpstr>
      <vt:lpstr>Blood Flow</vt:lpstr>
      <vt:lpstr>Blood Flow</vt:lpstr>
      <vt:lpstr>Lymph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Hepatic zonation of  Glucose Metabolism</dc:title>
  <dc:creator>mkoenig</dc:creator>
  <cp:lastModifiedBy>mkoenig</cp:lastModifiedBy>
  <cp:revision>116</cp:revision>
  <dcterms:created xsi:type="dcterms:W3CDTF">2006-08-16T00:00:00Z</dcterms:created>
  <dcterms:modified xsi:type="dcterms:W3CDTF">2013-10-21T10:19:12Z</dcterms:modified>
</cp:coreProperties>
</file>